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360e1a8e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0360e1a8e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e214eabe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0e214eabe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e214eabe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e214eabe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0adc1bcf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0adc1bcf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0adc1bc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0adc1bc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6fa3c898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6fa3c8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0adc1bcf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0adc1bcf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e214eabe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e214eabe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e214eab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e214eab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e214eab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e214eab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6.jpg"/><Relationship Id="rId5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gif"/><Relationship Id="rId10" Type="http://schemas.openxmlformats.org/officeDocument/2006/relationships/image" Target="../media/image23.gif"/><Relationship Id="rId13" Type="http://schemas.openxmlformats.org/officeDocument/2006/relationships/image" Target="../media/image36.jpg"/><Relationship Id="rId12" Type="http://schemas.openxmlformats.org/officeDocument/2006/relationships/image" Target="../media/image32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15.jpg"/><Relationship Id="rId9" Type="http://schemas.openxmlformats.org/officeDocument/2006/relationships/image" Target="../media/image19.gif"/><Relationship Id="rId15" Type="http://schemas.openxmlformats.org/officeDocument/2006/relationships/image" Target="../media/image18.gif"/><Relationship Id="rId14" Type="http://schemas.openxmlformats.org/officeDocument/2006/relationships/image" Target="../media/image31.gif"/><Relationship Id="rId16" Type="http://schemas.openxmlformats.org/officeDocument/2006/relationships/image" Target="../media/image34.gif"/><Relationship Id="rId5" Type="http://schemas.openxmlformats.org/officeDocument/2006/relationships/image" Target="../media/image22.jpg"/><Relationship Id="rId6" Type="http://schemas.openxmlformats.org/officeDocument/2006/relationships/image" Target="../media/image21.jpg"/><Relationship Id="rId7" Type="http://schemas.openxmlformats.org/officeDocument/2006/relationships/image" Target="../media/image24.jpg"/><Relationship Id="rId8" Type="http://schemas.openxmlformats.org/officeDocument/2006/relationships/image" Target="../media/image27.gif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jpg"/><Relationship Id="rId10" Type="http://schemas.openxmlformats.org/officeDocument/2006/relationships/image" Target="../media/image33.jpg"/><Relationship Id="rId12" Type="http://schemas.openxmlformats.org/officeDocument/2006/relationships/image" Target="../media/image23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image" Target="../media/image36.jpg"/><Relationship Id="rId9" Type="http://schemas.openxmlformats.org/officeDocument/2006/relationships/image" Target="../media/image19.gif"/><Relationship Id="rId5" Type="http://schemas.openxmlformats.org/officeDocument/2006/relationships/image" Target="../media/image37.jpg"/><Relationship Id="rId6" Type="http://schemas.openxmlformats.org/officeDocument/2006/relationships/image" Target="../media/image35.jpg"/><Relationship Id="rId7" Type="http://schemas.openxmlformats.org/officeDocument/2006/relationships/image" Target="../media/image18.gif"/><Relationship Id="rId8" Type="http://schemas.openxmlformats.org/officeDocument/2006/relationships/image" Target="../media/image2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11.jpg"/><Relationship Id="rId7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5" Type="http://schemas.openxmlformats.org/officeDocument/2006/relationships/image" Target="../media/image1.jpg"/><Relationship Id="rId6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" y="1056941"/>
            <a:ext cx="9116569" cy="3029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3502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712675" y="3588775"/>
            <a:ext cx="74448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F2937"/>
                </a:solidFill>
                <a:latin typeface="Courier New"/>
                <a:ea typeface="Courier New"/>
                <a:cs typeface="Courier New"/>
                <a:sym typeface="Courier New"/>
              </a:rPr>
              <a:t>Top 5 Misclassifications:</a:t>
            </a:r>
            <a:endParaRPr sz="1150">
              <a:solidFill>
                <a:srgbClr val="1F29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F2937"/>
                </a:solidFill>
                <a:latin typeface="Courier New"/>
                <a:ea typeface="Courier New"/>
                <a:cs typeface="Courier New"/>
                <a:sym typeface="Courier New"/>
              </a:rPr>
              <a:t>1. True: naive_art → Predicted: art_informel (Count: 20)</a:t>
            </a:r>
            <a:endParaRPr sz="1150">
              <a:solidFill>
                <a:srgbClr val="1F29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F2937"/>
                </a:solidFill>
                <a:latin typeface="Courier New"/>
                <a:ea typeface="Courier New"/>
                <a:cs typeface="Courier New"/>
                <a:sym typeface="Courier New"/>
              </a:rPr>
              <a:t>2. True: cubism → Predicted: ukiyo_e (Count: 17)</a:t>
            </a:r>
            <a:endParaRPr sz="1150">
              <a:solidFill>
                <a:srgbClr val="1F29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F2937"/>
                </a:solidFill>
                <a:latin typeface="Courier New"/>
                <a:ea typeface="Courier New"/>
                <a:cs typeface="Courier New"/>
                <a:sym typeface="Courier New"/>
              </a:rPr>
              <a:t>3. True: abstract_expressionism → Predicted: high_renaissance (Count: 17)</a:t>
            </a:r>
            <a:endParaRPr sz="1150">
              <a:solidFill>
                <a:srgbClr val="1F29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F2937"/>
                </a:solidFill>
                <a:latin typeface="Courier New"/>
                <a:ea typeface="Courier New"/>
                <a:cs typeface="Courier New"/>
                <a:sym typeface="Courier New"/>
              </a:rPr>
              <a:t>4. True: art_nouveau → Predicted: mannerism (Count: 16)</a:t>
            </a:r>
            <a:endParaRPr sz="1150">
              <a:solidFill>
                <a:srgbClr val="1F29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F2937"/>
                </a:solidFill>
                <a:latin typeface="Courier New"/>
                <a:ea typeface="Courier New"/>
                <a:cs typeface="Courier New"/>
                <a:sym typeface="Courier New"/>
              </a:rPr>
              <a:t>5. True: art_informel → Predicted: naive_art (Count: 16)</a:t>
            </a:r>
            <a:endParaRPr sz="1150">
              <a:solidFill>
                <a:srgbClr val="1F293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F293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902300" y="534200"/>
            <a:ext cx="5339400" cy="15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Tiny Llama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 amt="51000"/>
          </a:blip>
          <a:srcRect b="0" l="49100" r="-1840" t="0"/>
          <a:stretch/>
        </p:blipFill>
        <p:spPr>
          <a:xfrm>
            <a:off x="4042700" y="1722300"/>
            <a:ext cx="914399" cy="1380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120" y="1906450"/>
            <a:ext cx="2151176" cy="278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520" y="1906450"/>
            <a:ext cx="1807359" cy="27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279125" y="1211350"/>
            <a:ext cx="2798100" cy="20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1"/>
                </a:solidFill>
              </a:rPr>
              <a:t>Selected TinyLlama-1.1B-Chat</a:t>
            </a:r>
            <a:endParaRPr u="sng">
              <a:solidFill>
                <a:schemeClr val="accent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Manageable model size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Reasonable inference speed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/>
              <a:t>Coherent response generation</a:t>
            </a:r>
            <a:endParaRPr/>
          </a:p>
        </p:txBody>
      </p:sp>
      <p:sp>
        <p:nvSpPr>
          <p:cNvPr id="191" name="Google Shape;191;p24"/>
          <p:cNvSpPr txBox="1"/>
          <p:nvPr>
            <p:ph idx="2" type="body"/>
          </p:nvPr>
        </p:nvSpPr>
        <p:spPr>
          <a:xfrm>
            <a:off x="279125" y="3684225"/>
            <a:ext cx="5217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Prompt: </a:t>
            </a:r>
            <a:r>
              <a:rPr lang="en" sz="1050">
                <a:solidFill>
                  <a:srgbClr val="101114"/>
                </a:solidFill>
                <a:latin typeface="Courier New"/>
                <a:ea typeface="Courier New"/>
                <a:cs typeface="Courier New"/>
                <a:sym typeface="Courier New"/>
              </a:rPr>
              <a:t>f"{system_message}\n{user_prompt}"</a:t>
            </a:r>
            <a:endParaRPr sz="1050">
              <a:solidFill>
                <a:srgbClr val="1011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1011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10111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3172950" y="1211350"/>
            <a:ext cx="27981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</a:rPr>
              <a:t>Classify the question</a:t>
            </a:r>
            <a:endParaRPr u="sng">
              <a:solidFill>
                <a:schemeClr val="lt2"/>
              </a:solidFill>
            </a:endParaRPr>
          </a:p>
          <a:p>
            <a:pPr indent="-317500" lvl="0" marL="457200" rtl="0" algn="ctr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Technique queries (how, method, style characteristics)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Historical queries (period, era, time)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Influence queries (impact, inspiration)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6066775" y="1211350"/>
            <a:ext cx="2798100" cy="20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Output Processing</a:t>
            </a:r>
            <a:endParaRPr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Response cleaning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Style-based language adaptation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Format standardization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Gradio Interface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2"/>
                </a:solidFill>
              </a:rPr>
              <a:t>Function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process_and_analyze()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Takes array and question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Preprocesses image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Calls CNN model to make prediction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Calls lang model for response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Returns prediction (style) and response</a:t>
            </a:r>
            <a:endParaRPr/>
          </a:p>
        </p:txBody>
      </p:sp>
      <p:sp>
        <p:nvSpPr>
          <p:cNvPr id="200" name="Google Shape;200;p2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/>
                </a:solidFill>
              </a:rPr>
              <a:t>Image  Input</a:t>
            </a:r>
            <a:r>
              <a:rPr lang="en"/>
              <a:t>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gr.Image() - automatically converts uploaded image to np array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Returns BGR format (requires RGB conversion)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Handles multiple image formats (jpg, png, webp)</a:t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373300" y="417850"/>
            <a:ext cx="1848000" cy="4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upload (jpg, png, webp support)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Text input for art-related questions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Analysis trigger button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Output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Style predictions with confidence scores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Top 3 predicted styles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Language model response panel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Dall-E 3 Generated Art</a:t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50" y="1151650"/>
            <a:ext cx="1645921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1775" y="1151650"/>
            <a:ext cx="1645921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51650"/>
            <a:ext cx="1645921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7150" y="1151650"/>
            <a:ext cx="1645921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550" y="3005571"/>
            <a:ext cx="1645921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1 inside of it (Provided by Tenor)" id="212" name="Google Shape;21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" y="2475674"/>
            <a:ext cx="321900" cy="32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2 inside (Provided by Tenor)" id="213" name="Google Shape;21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31746" y="24766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3 inside of it (Provided by Tenor)" id="214" name="Google Shape;21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61626" y="24766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4 inside of it (Provided by Tenor)" id="215" name="Google Shape;21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97105" y="24766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the number 5 in white (Provided by Tenor)" id="216" name="Google Shape;21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00" y="4331450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2526150" y="3079725"/>
            <a:ext cx="20556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2451900" y="3026700"/>
            <a:ext cx="3128400" cy="1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1 - Pop Art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2 - Minimalism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3 - Surrealism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4 - Abstract Expressionism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5 - Rococo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6 - Cubism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17153" y="3005571"/>
            <a:ext cx="1645919" cy="1645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6 inside (Provided by Tenor)" id="220" name="Google Shape;220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97100" y="4331450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x (Provided by Tenor)" id="221" name="Google Shape;221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34925" y="38389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222" name="Google Shape;222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34938" y="3079725"/>
            <a:ext cx="228600" cy="228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223" name="Google Shape;223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34938" y="3308138"/>
            <a:ext cx="228600" cy="228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check mark with a white border on a white background . (Provided by Tenor)" id="224" name="Google Shape;224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34938" y="3563513"/>
            <a:ext cx="228600" cy="228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x (Provided by Tenor)" id="225" name="Google Shape;225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34913" y="4114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x (Provided by Tenor)" id="226" name="Google Shape;226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34925" y="43899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Dall-E 3 Art Comparison</a:t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71" y="1033019"/>
            <a:ext cx="1645921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803" y="1033019"/>
            <a:ext cx="1645919" cy="16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196" y="1033019"/>
            <a:ext cx="2103120" cy="163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0851" y="1033019"/>
            <a:ext cx="1497104" cy="181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x (Provided by Tenor)" id="236" name="Google Shape;23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4400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cross on a white background that looks like a x (Provided by Tenor)" id="237" name="Google Shape;23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125" y="24574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1 inside of it (Provided by Tenor)" id="238" name="Google Shape;23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95974" y="1695037"/>
            <a:ext cx="321900" cy="32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2 inside (Provided by Tenor)" id="239" name="Google Shape;23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734" y="1615909"/>
            <a:ext cx="3200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7071" y="2954067"/>
            <a:ext cx="1645921" cy="164592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a red cross on a white background that looks like a x (Provided by Tenor)" id="241" name="Google Shape;24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4400" y="4391063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60846" y="2950079"/>
            <a:ext cx="1444753" cy="17285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quare with a white number 3 inside of it (Provided by Tenor)" id="243" name="Google Shape;243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96901" y="3617021"/>
            <a:ext cx="320040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4732025" y="2941875"/>
            <a:ext cx="133800" cy="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4753225" y="2993375"/>
            <a:ext cx="1758600" cy="16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1 )</a:t>
            </a: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Art Informel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Abstract Exp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 </a:t>
            </a: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Pop Art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Cubism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3) </a:t>
            </a: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Mannerism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Neo-Classical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4813450" y="2686050"/>
            <a:ext cx="1758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Prediction</a:t>
            </a:r>
            <a:r>
              <a:rPr lang="en" sz="16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/Label</a:t>
            </a:r>
            <a:endParaRPr sz="16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6900775" y="2571750"/>
            <a:ext cx="1887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 Artwork from the predicted style: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6824576" y="3100925"/>
            <a:ext cx="2040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1)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‘Untitled’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Jean Paul Riopelle, 1949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2) ‘Six Times Eight, Dreaming’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Peter Phillips, 1974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3) ‘Martyrdom of St Lawrence’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Agnolo Bronzino, 1569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Conclusions</a:t>
            </a:r>
            <a:endParaRPr/>
          </a:p>
        </p:txBody>
      </p:sp>
      <p:sp>
        <p:nvSpPr>
          <p:cNvPr id="254" name="Google Shape;254;p28"/>
          <p:cNvSpPr txBox="1"/>
          <p:nvPr>
            <p:ph idx="1" type="body"/>
          </p:nvPr>
        </p:nvSpPr>
        <p:spPr>
          <a:xfrm>
            <a:off x="297300" y="1277625"/>
            <a:ext cx="5418600" cy="31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Achievements: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Successfully classified 26 distinct art styles with 65.41% accuracy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Built end-to-end system combining:</a:t>
            </a:r>
            <a:endParaRPr sz="1600"/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600"/>
              <a:t>CNN visual analysis</a:t>
            </a:r>
            <a:endParaRPr sz="16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600"/>
              <a:t>Language model interpretation</a:t>
            </a:r>
            <a:endParaRPr sz="16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600"/>
              <a:t>User-friendly interface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/>
              <a:t>Validated model using AI-generated art (DALL-E 3)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5715900" y="1277625"/>
            <a:ext cx="3130800" cy="3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Challenges: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Complex dataset curation and cleaning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Style overlap and ambiguity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Model overfitting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Balanced augmentation to preserve artistic integrity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Resource Constraints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Balanced lang model performance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4806250" y="269375"/>
            <a:ext cx="40452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Further training and hyperparameter optimization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Experiment with different architectures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Expand dataset with more diverse artworks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Refine style categories and subgenres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Augmented Reality (AR) Integration: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Real-time style analysis in museums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Educational AR applications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Mobile deployment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Museum guide integration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and A</a:t>
            </a:r>
            <a:endParaRPr/>
          </a:p>
        </p:txBody>
      </p:sp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https://github.com/piiop/final_project</a:t>
            </a:r>
            <a:endParaRPr sz="1600"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900" y="152400"/>
            <a:ext cx="38744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25" y="2948425"/>
            <a:ext cx="2496060" cy="208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0004" y="128050"/>
            <a:ext cx="1573101" cy="20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5007750" y="279975"/>
            <a:ext cx="3680100" cy="4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Develop an AI model that automatically and classifies artwork by artistic style or movement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Combine computer vision (CNN) with natural language processing for comprehensive art analysis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Successfully differentiate between 26 distinct art movements 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Lato"/>
              <a:buChar char="-"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Testing using AI-generated art (DALL-E 3) to evaluate model flexibility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85" name="Google Shape;85;p15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Data Collection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87" name="Google Shape;87;p15"/>
          <p:cNvGrpSpPr/>
          <p:nvPr/>
        </p:nvGrpSpPr>
        <p:grpSpPr>
          <a:xfrm>
            <a:off x="969270" y="1610215"/>
            <a:ext cx="198900" cy="593656"/>
            <a:chOff x="777447" y="1610215"/>
            <a:chExt cx="198900" cy="593656"/>
          </a:xfrm>
        </p:grpSpPr>
        <p:cxnSp>
          <p:nvCxnSpPr>
            <p:cNvPr id="88" name="Google Shape;88;p15"/>
            <p:cNvCxnSpPr/>
            <p:nvPr/>
          </p:nvCxnSpPr>
          <p:spPr>
            <a:xfrm>
              <a:off x="876909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" name="Google Shape;89;p15"/>
            <p:cNvSpPr/>
            <p:nvPr/>
          </p:nvSpPr>
          <p:spPr>
            <a:xfrm>
              <a:off x="777447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Background pointer shape in timeline graphic" id="90" name="Google Shape;90;p15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4294967295" type="body"/>
          </p:nvPr>
        </p:nvSpPr>
        <p:spPr>
          <a:xfrm>
            <a:off x="222199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Preprocessing</a:t>
            </a:r>
            <a:endParaRPr b="1" sz="1400">
              <a:solidFill>
                <a:schemeClr val="lt1"/>
              </a:solidFill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2684632" y="2938958"/>
            <a:ext cx="198900" cy="593656"/>
            <a:chOff x="2223534" y="2938958"/>
            <a:chExt cx="198900" cy="593656"/>
          </a:xfrm>
        </p:grpSpPr>
        <p:cxnSp>
          <p:nvCxnSpPr>
            <p:cNvPr id="93" name="Google Shape;93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4" name="Google Shape;94;p15"/>
            <p:cNvSpPr/>
            <p:nvPr/>
          </p:nvSpPr>
          <p:spPr>
            <a:xfrm flipH="1" rot="10800000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Background pointer shape in timeline graphic" id="95" name="Google Shape;95;p15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CNN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4319545" y="1610215"/>
            <a:ext cx="198900" cy="593656"/>
            <a:chOff x="3918084" y="1610215"/>
            <a:chExt cx="198900" cy="593656"/>
          </a:xfrm>
        </p:grpSpPr>
        <p:cxnSp>
          <p:nvCxnSpPr>
            <p:cNvPr id="98" name="Google Shape;98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9" name="Google Shape;99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Background pointer shape in timeline graphic" id="100" name="Google Shape;100;p15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5504688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Tiny Llama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5973070" y="2938958"/>
            <a:ext cx="198900" cy="593656"/>
            <a:chOff x="5958946" y="2938958"/>
            <a:chExt cx="198900" cy="593656"/>
          </a:xfrm>
        </p:grpSpPr>
        <p:cxnSp>
          <p:nvCxnSpPr>
            <p:cNvPr id="103" name="Google Shape;103;p15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4" name="Google Shape;104;p15"/>
            <p:cNvSpPr/>
            <p:nvPr/>
          </p:nvSpPr>
          <p:spPr>
            <a:xfrm flipH="1" rot="10800000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descr="Background pointer shape in timeline graphic" id="105" name="Google Shape;105;p15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Gradio</a:t>
            </a:r>
            <a:endParaRPr b="1" sz="1600">
              <a:solidFill>
                <a:schemeClr val="lt1"/>
              </a:solidFill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>
            <a:off x="7669807" y="1610215"/>
            <a:ext cx="198900" cy="593656"/>
            <a:chOff x="3918084" y="1610215"/>
            <a:chExt cx="198900" cy="593656"/>
          </a:xfrm>
        </p:grpSpPr>
        <p:cxnSp>
          <p:nvCxnSpPr>
            <p:cNvPr id="108" name="Google Shape;108;p15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9" name="Google Shape;109;p15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397" y="78675"/>
            <a:ext cx="1463040" cy="1991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402" y="127250"/>
            <a:ext cx="1894200" cy="18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5228" y="3073475"/>
            <a:ext cx="1894200" cy="18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4370" y="3096900"/>
            <a:ext cx="2667231" cy="184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096900"/>
            <a:ext cx="1887886" cy="189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400300" y="1145475"/>
            <a:ext cx="3071400" cy="18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Sources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Wikiart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Art Institute of Chicago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Artsy</a:t>
            </a:r>
            <a:endParaRPr sz="1600"/>
          </a:p>
        </p:txBody>
      </p:sp>
      <p:sp>
        <p:nvSpPr>
          <p:cNvPr id="121" name="Google Shape;121;p16"/>
          <p:cNvSpPr txBox="1"/>
          <p:nvPr>
            <p:ph idx="2" type="body"/>
          </p:nvPr>
        </p:nvSpPr>
        <p:spPr>
          <a:xfrm>
            <a:off x="5650575" y="1145475"/>
            <a:ext cx="3071400" cy="14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100">
                <a:solidFill>
                  <a:schemeClr val="dk1"/>
                </a:solidFill>
              </a:rPr>
              <a:t>Challenges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Unable to search API by ‘style’ terms.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API rate limiting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2" name="Google Shape;122;p16"/>
          <p:cNvSpPr txBox="1"/>
          <p:nvPr/>
        </p:nvSpPr>
        <p:spPr>
          <a:xfrm>
            <a:off x="161200" y="460275"/>
            <a:ext cx="2131500" cy="4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Styles</a:t>
            </a:r>
            <a:endParaRPr sz="18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naive_art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baroque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rococo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romanticism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art_deco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american_realism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art_nouveau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expressionism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modernism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post_impressionism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high_renaissance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cubism abstract_expressionism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art_informel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mannerism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northern_renaissance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surrealism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symbolism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early_renaissance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neo_romantic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ukiyo_e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impressionism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pop_art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fauvism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neoclassicism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7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minimalism</a:t>
            </a:r>
            <a:endParaRPr sz="75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endParaRPr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2400300" y="3070700"/>
            <a:ext cx="33075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Final Imageset</a:t>
            </a:r>
            <a:endParaRPr b="1" sz="2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Sourced entirely from </a:t>
            </a: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Wikiart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Large, diverse Collection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5650575" y="3620600"/>
            <a:ext cx="28527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Searched by curated artist list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More balance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and Image Processing</a:t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2400300" y="1211475"/>
            <a:ext cx="3071400" cy="3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</a:rPr>
              <a:t>EDA</a:t>
            </a:r>
            <a:endParaRPr b="1" sz="2100" u="sng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Checking for duplicates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Checking for legit files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Curating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Filtering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Augmentation</a:t>
            </a:r>
            <a:endParaRPr sz="1600"/>
          </a:p>
        </p:txBody>
      </p:sp>
      <p:sp>
        <p:nvSpPr>
          <p:cNvPr id="131" name="Google Shape;131;p17"/>
          <p:cNvSpPr txBox="1"/>
          <p:nvPr>
            <p:ph idx="2" type="body"/>
          </p:nvPr>
        </p:nvSpPr>
        <p:spPr>
          <a:xfrm>
            <a:off x="5650575" y="1211350"/>
            <a:ext cx="3071400" cy="3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chemeClr val="dk1"/>
                </a:solidFill>
              </a:rPr>
              <a:t>Conservative Augmentation</a:t>
            </a:r>
            <a:endParaRPr b="1" sz="1700" u="sng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Resize while maintaining </a:t>
            </a:r>
            <a:endParaRPr sz="15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aspect ratio (256, 256)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Mean color padding instead of black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Color Adjustments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Horizontal flip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Random cropping (80% of original size)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Gentle rotation (±10 degrees)</a:t>
            </a:r>
            <a:endParaRPr sz="1500"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958"/>
            <a:ext cx="2095503" cy="250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2812475" y="439050"/>
            <a:ext cx="3442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Image Augmentation</a:t>
            </a:r>
            <a:endParaRPr sz="20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918550" y="916350"/>
            <a:ext cx="3230400" cy="42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‘Foundry, Ladle Feeding Furnace’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Graham Sutherland, 1941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      Neo-Romantic</a:t>
            </a:r>
            <a:endParaRPr sz="16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13" y="1465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088" y="1465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3130200" y="3175175"/>
            <a:ext cx="2883600" cy="190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3130200" y="1015675"/>
            <a:ext cx="2883600" cy="190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13" y="2737325"/>
            <a:ext cx="2441448" cy="244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4039" y="2737325"/>
            <a:ext cx="2441448" cy="24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3194275" y="3578175"/>
            <a:ext cx="28194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01114"/>
                </a:solidFill>
                <a:latin typeface="Lato"/>
                <a:ea typeface="Lato"/>
                <a:cs typeface="Lato"/>
                <a:sym typeface="Lato"/>
              </a:rPr>
              <a:t>          ‘Medusa’</a:t>
            </a:r>
            <a:endParaRPr sz="165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01114"/>
                </a:solidFill>
                <a:latin typeface="Lato"/>
                <a:ea typeface="Lato"/>
                <a:cs typeface="Lato"/>
                <a:sym typeface="Lato"/>
              </a:rPr>
              <a:t>Carlos Schwabe, 1895</a:t>
            </a:r>
            <a:endParaRPr sz="165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01114"/>
                </a:solidFill>
                <a:latin typeface="Lato"/>
                <a:ea typeface="Lato"/>
                <a:cs typeface="Lato"/>
                <a:sym typeface="Lato"/>
              </a:rPr>
              <a:t>                   Symbolism</a:t>
            </a:r>
            <a:endParaRPr sz="165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51" y="-6858"/>
            <a:ext cx="5579498" cy="5157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4106325" y="2305550"/>
            <a:ext cx="13044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01114"/>
                </a:solidFill>
                <a:latin typeface="Lato"/>
                <a:ea typeface="Lato"/>
                <a:cs typeface="Lato"/>
                <a:sym typeface="Lato"/>
              </a:rPr>
              <a:t>26 Classes</a:t>
            </a:r>
            <a:endParaRPr sz="170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01114"/>
                </a:solidFill>
                <a:latin typeface="Lato"/>
                <a:ea typeface="Lato"/>
                <a:cs typeface="Lato"/>
                <a:sym typeface="Lato"/>
              </a:rPr>
              <a:t>600 Images</a:t>
            </a:r>
            <a:endParaRPr sz="170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01114"/>
                </a:solidFill>
                <a:latin typeface="Lato"/>
                <a:ea typeface="Lato"/>
                <a:cs typeface="Lato"/>
                <a:sym typeface="Lato"/>
              </a:rPr>
              <a:t>per Class</a:t>
            </a:r>
            <a:endParaRPr sz="1700">
              <a:solidFill>
                <a:srgbClr val="10111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Training and Evaluation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8" y="1211350"/>
            <a:ext cx="4114800" cy="266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330875" y="661750"/>
            <a:ext cx="1696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Overfitting!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468750" y="4002375"/>
            <a:ext cx="8367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Improvements: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More Conv2d layers, more filters per layer, GAP (Global Average Pooling) instead of flatten() layer, BatchNormalization() layers, increased epochs, learning rate schedule, early stopping, SE Blocks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543" y="1211350"/>
            <a:ext cx="4114800" cy="264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Architecture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361250" y="1072425"/>
            <a:ext cx="2797500" cy="19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Model Architecture</a:t>
            </a:r>
            <a:endParaRPr b="1" sz="2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4 Convolutional Blocks (64→128→256→512)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Squeeze-Excite attention blocks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Global Average Pooling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Dense layers (256 units)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26-class softmax output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3173250" y="1072425"/>
            <a:ext cx="2797500" cy="19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2"/>
                </a:solidFill>
              </a:rPr>
              <a:t>Training Strategy</a:t>
            </a:r>
            <a:endParaRPr b="1" sz="2100">
              <a:solidFill>
                <a:schemeClr val="accent2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Optimizer: Adam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Initial LR: 0.001 (0.5 drop/8 epochs)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Batch size: 64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Early stopping (5-epoch patience)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F2937"/>
                </a:solidFill>
                <a:latin typeface="Arial"/>
                <a:ea typeface="Arial"/>
                <a:cs typeface="Arial"/>
                <a:sym typeface="Arial"/>
              </a:rPr>
              <a:t>Max epochs: 40</a:t>
            </a:r>
            <a:endParaRPr sz="1100">
              <a:solidFill>
                <a:srgbClr val="1F29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68" name="Google Shape;168;p21"/>
          <p:cNvSpPr txBox="1"/>
          <p:nvPr/>
        </p:nvSpPr>
        <p:spPr>
          <a:xfrm>
            <a:off x="5985250" y="1072425"/>
            <a:ext cx="2797500" cy="19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None/>
            </a:pPr>
            <a:r>
              <a:rPr b="1" lang="en" sz="2100">
                <a:solidFill>
                  <a:schemeClr val="accent3"/>
                </a:solidFill>
              </a:rPr>
              <a:t>Key Features</a:t>
            </a:r>
            <a:endParaRPr b="1" sz="2100">
              <a:solidFill>
                <a:schemeClr val="accent3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</a:pPr>
            <a:r>
              <a:t/>
            </a:r>
            <a:endParaRPr b="1" sz="1700">
              <a:solidFill>
                <a:schemeClr val="accent3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rgbClr val="1F2937"/>
                </a:solidFill>
              </a:rPr>
              <a:t>L2 regularization (0.0001)</a:t>
            </a:r>
            <a:endParaRPr sz="1100">
              <a:solidFill>
                <a:srgbClr val="1F293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rgbClr val="1F2937"/>
                </a:solidFill>
              </a:rPr>
              <a:t>Progressive dropout (0.2→0.25→0.3→0.4)</a:t>
            </a:r>
            <a:endParaRPr sz="1100">
              <a:solidFill>
                <a:srgbClr val="1F293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rgbClr val="1F2937"/>
                </a:solidFill>
              </a:rPr>
              <a:t>Batch Normalization</a:t>
            </a:r>
            <a:endParaRPr sz="1100">
              <a:solidFill>
                <a:srgbClr val="1F293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</a:pPr>
            <a:r>
              <a:rPr lang="en" sz="1100">
                <a:solidFill>
                  <a:srgbClr val="1F2937"/>
                </a:solidFill>
              </a:rPr>
              <a:t>Label smoothing (0.1)</a:t>
            </a:r>
            <a:endParaRPr sz="1100">
              <a:solidFill>
                <a:srgbClr val="1F293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None/>
            </a:pPr>
            <a:r>
              <a:t/>
            </a:r>
            <a:endParaRPr sz="1100">
              <a:solidFill>
                <a:srgbClr val="1F2937"/>
              </a:solidFill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4572000" y="3164600"/>
            <a:ext cx="35961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b="1" lang="en" sz="1700">
                <a:solidFill>
                  <a:schemeClr val="lt2"/>
                </a:solidFill>
              </a:rPr>
              <a:t>Final Performance</a:t>
            </a:r>
            <a:endParaRPr b="1" sz="1700">
              <a:solidFill>
                <a:schemeClr val="lt2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None/>
            </a:pPr>
            <a:r>
              <a:rPr lang="en" sz="1100">
                <a:solidFill>
                  <a:srgbClr val="1F2937"/>
                </a:solidFill>
              </a:rPr>
              <a:t>• Test accuracy: 65.41%</a:t>
            </a:r>
            <a:endParaRPr sz="1100">
              <a:solidFill>
                <a:srgbClr val="1F293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None/>
            </a:pPr>
            <a:r>
              <a:rPr lang="en" sz="1100">
                <a:solidFill>
                  <a:srgbClr val="1F2937"/>
                </a:solidFill>
              </a:rPr>
              <a:t>•</a:t>
            </a:r>
            <a:r>
              <a:rPr lang="en" sz="1100">
                <a:solidFill>
                  <a:srgbClr val="1F2937"/>
                </a:solidFill>
              </a:rPr>
              <a:t> Strong performance given:</a:t>
            </a:r>
            <a:endParaRPr sz="1100">
              <a:solidFill>
                <a:srgbClr val="1F293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None/>
            </a:pPr>
            <a:r>
              <a:rPr lang="en" sz="1100">
                <a:solidFill>
                  <a:srgbClr val="1F2937"/>
                </a:solidFill>
              </a:rPr>
              <a:t> 26 distinct classes</a:t>
            </a:r>
            <a:endParaRPr sz="1100">
              <a:solidFill>
                <a:srgbClr val="1F293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None/>
            </a:pPr>
            <a:r>
              <a:rPr lang="en" sz="1100">
                <a:solidFill>
                  <a:srgbClr val="1F2937"/>
                </a:solidFill>
              </a:rPr>
              <a:t>- Complex style classification</a:t>
            </a:r>
            <a:endParaRPr sz="1100">
              <a:solidFill>
                <a:srgbClr val="1F293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00"/>
              <a:buNone/>
            </a:pPr>
            <a:r>
              <a:rPr lang="en" sz="1100">
                <a:solidFill>
                  <a:srgbClr val="1F2937"/>
                </a:solidFill>
              </a:rPr>
              <a:t>- Overlapping characteristics</a:t>
            </a:r>
            <a:endParaRPr sz="1100">
              <a:solidFill>
                <a:srgbClr val="1F2937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617225" y="3026625"/>
            <a:ext cx="38922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Squeeze-Excite (SE) Blocks: </a:t>
            </a:r>
            <a:r>
              <a:rPr lang="en" sz="1100">
                <a:solidFill>
                  <a:schemeClr val="dk2"/>
                </a:solidFill>
              </a:rPr>
              <a:t>Attention mechanism that adaptively recalibrates channel-wise feature responses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 sz="1100">
                <a:solidFill>
                  <a:schemeClr val="dk2"/>
                </a:solidFill>
              </a:rPr>
              <a:t>"Squeeze" - Global average pooling to capture channel-wise dependencies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en" sz="1100">
                <a:solidFill>
                  <a:schemeClr val="dk2"/>
                </a:solidFill>
              </a:rPr>
              <a:t>"Excite" - Two fully connected layers learn to generate channel-wise weights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